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8"/>
  </p:notesMasterIdLst>
  <p:sldIdLst>
    <p:sldId id="301" r:id="rId3"/>
    <p:sldId id="305" r:id="rId4"/>
    <p:sldId id="302" r:id="rId5"/>
    <p:sldId id="257" r:id="rId6"/>
    <p:sldId id="271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72" r:id="rId16"/>
    <p:sldId id="283" r:id="rId17"/>
    <p:sldId id="260" r:id="rId18"/>
    <p:sldId id="267" r:id="rId19"/>
    <p:sldId id="270" r:id="rId20"/>
    <p:sldId id="259" r:id="rId21"/>
    <p:sldId id="261" r:id="rId22"/>
    <p:sldId id="284" r:id="rId23"/>
    <p:sldId id="262" r:id="rId24"/>
    <p:sldId id="265" r:id="rId25"/>
    <p:sldId id="258" r:id="rId26"/>
    <p:sldId id="266" r:id="rId27"/>
    <p:sldId id="268" r:id="rId28"/>
    <p:sldId id="288" r:id="rId29"/>
    <p:sldId id="269" r:id="rId30"/>
    <p:sldId id="287" r:id="rId31"/>
    <p:sldId id="286" r:id="rId32"/>
    <p:sldId id="263" r:id="rId33"/>
    <p:sldId id="285" r:id="rId34"/>
    <p:sldId id="290" r:id="rId35"/>
    <p:sldId id="291" r:id="rId36"/>
    <p:sldId id="292" r:id="rId37"/>
    <p:sldId id="293" r:id="rId38"/>
    <p:sldId id="289" r:id="rId39"/>
    <p:sldId id="295" r:id="rId40"/>
    <p:sldId id="296" r:id="rId41"/>
    <p:sldId id="294" r:id="rId42"/>
    <p:sldId id="297" r:id="rId43"/>
    <p:sldId id="298" r:id="rId44"/>
    <p:sldId id="299" r:id="rId45"/>
    <p:sldId id="300" r:id="rId46"/>
    <p:sldId id="304" r:id="rId47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D2C4BB-65E7-5E48-9C91-4DC54AF0C105}">
          <p14:sldIdLst>
            <p14:sldId id="301"/>
            <p14:sldId id="305"/>
            <p14:sldId id="302"/>
            <p14:sldId id="257"/>
            <p14:sldId id="271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72"/>
            <p14:sldId id="283"/>
            <p14:sldId id="260"/>
            <p14:sldId id="267"/>
            <p14:sldId id="270"/>
            <p14:sldId id="259"/>
            <p14:sldId id="261"/>
            <p14:sldId id="284"/>
            <p14:sldId id="262"/>
            <p14:sldId id="265"/>
            <p14:sldId id="258"/>
            <p14:sldId id="266"/>
            <p14:sldId id="268"/>
            <p14:sldId id="288"/>
            <p14:sldId id="269"/>
            <p14:sldId id="287"/>
            <p14:sldId id="286"/>
            <p14:sldId id="263"/>
            <p14:sldId id="285"/>
            <p14:sldId id="290"/>
            <p14:sldId id="291"/>
            <p14:sldId id="292"/>
            <p14:sldId id="293"/>
            <p14:sldId id="289"/>
            <p14:sldId id="295"/>
            <p14:sldId id="296"/>
            <p14:sldId id="294"/>
            <p14:sldId id="297"/>
            <p14:sldId id="298"/>
            <p14:sldId id="299"/>
            <p14:sldId id="300"/>
          </p14:sldIdLst>
        </p14:section>
        <p14:section name="Untitled Section" id="{F9D715A0-A6EE-3249-8BD4-EDFC5BB70C38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4"/>
    <p:restoredTop sz="94710"/>
  </p:normalViewPr>
  <p:slideViewPr>
    <p:cSldViewPr snapToGrid="0">
      <p:cViewPr>
        <p:scale>
          <a:sx n="93" d="100"/>
          <a:sy n="93" d="100"/>
        </p:scale>
        <p:origin x="776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8DD43-646E-4746-AA90-3E5B72B8794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2168D-33C2-2C4A-A859-5AED52C24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1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javarevisited</a:t>
            </a:r>
            <a:r>
              <a:rPr lang="en-US" dirty="0"/>
              <a:t>/centralized-configuration-for-microservices-using-spring-cloud-config-c7845cbccc34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7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/spring-cloud-gateway/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56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www.springcloud.io</a:t>
            </a:r>
            <a:r>
              <a:rPr lang="en-US" dirty="0"/>
              <a:t>/post/2022-08/spring-cloud-gateway-filter/#</a:t>
            </a:r>
            <a:r>
              <a:rPr lang="en-US" dirty="0" err="1"/>
              <a:t>gsc.tab</a:t>
            </a:r>
            <a:r>
              <a:rPr lang="en-US" dirty="0"/>
              <a:t>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0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www.springcloud.io</a:t>
            </a:r>
            <a:r>
              <a:rPr lang="en-US" dirty="0"/>
              <a:t>/post/2022-03/resilience-and-best-patterns/#</a:t>
            </a:r>
            <a:r>
              <a:rPr lang="en-US" dirty="0" err="1"/>
              <a:t>gsc.tab</a:t>
            </a:r>
            <a:r>
              <a:rPr lang="en-US" dirty="0"/>
              <a:t>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6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grafana.com</a:t>
            </a:r>
            <a:r>
              <a:rPr lang="en-US" dirty="0"/>
              <a:t>/blog/2020/12/07/how-to-find-traces-in-tempo-with-</a:t>
            </a:r>
            <a:r>
              <a:rPr lang="en-US" dirty="0" err="1"/>
              <a:t>elasticsearch</a:t>
            </a:r>
            <a:r>
              <a:rPr lang="en-US" dirty="0"/>
              <a:t>-and-</a:t>
            </a:r>
            <a:r>
              <a:rPr lang="en-US" dirty="0" err="1"/>
              <a:t>grafana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24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www.sobyte.net</a:t>
            </a:r>
            <a:r>
              <a:rPr lang="en-US" dirty="0"/>
              <a:t>/post/2021-07/spring-cloud-gateway-guide/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2168D-33C2-2C4A-A859-5AED52C241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3523-FC68-D46E-4758-BB5A928DC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67BAC-ECAC-1BA2-9605-75D761856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3ECC6-C11D-A4B3-42BB-9ECA86FF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1C48C-4C40-956D-3FF3-500295D1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3BD29-5FBC-25F9-0CFA-6B354A00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9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A96C-2F4E-AC63-7603-82A98FD4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352AD-8794-0E63-E60A-F80A3C4E8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FD739-9F93-8B10-1FE9-241CD115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DD4C-90BE-29FD-7FD9-4AD48ECC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C48C5-0903-A288-FFE6-6D8233BD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4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DF4E40-4962-CD06-2202-D746D4C65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779CF-43B5-A0EA-AAC5-1868F78C8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63F63-4155-D0C2-E6FB-ED846A93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34FC5-4849-31D1-1124-614B3D88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54F8B-DB64-6CAB-1764-21FF8F5E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37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7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70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97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51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16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30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87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6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36B6-F414-4D53-F9E3-8D99DF8F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E2A99-69B7-6A65-2E04-75D0B8570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2634F-4F83-EF22-DAA0-089488C6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B3510-C22F-11C6-09F8-F7973E5E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985FE-8027-AEF3-8C3B-78C1F857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81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17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60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04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42A7-D720-979F-1F8A-A803FC6B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C8785-F044-1D17-455A-D2E1D35B5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6E8D5-D540-A016-96BE-EC3E731C9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54E2C-5CCD-AFDD-46E3-E6C7EA961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C209F-8F77-2EFB-3D6E-9A1594BD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2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CA95-24A9-F19D-1F05-95D07366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A833E-59DF-0C0C-3AE5-AA729EFE2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2B0B3-267F-6FA2-A10E-D86665512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77A0B-126F-40B0-55DA-87BD7DA9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63375-E27F-5E0E-9030-C9B2619C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4766F-B5A3-3771-CE9C-3B5E71D6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85D9-A842-AFF8-1F65-77943216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8BF6A-19A4-30EF-A35F-56C802CD5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B284E-7CA4-DA69-62BA-17267E1F6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1B0B-3945-86AE-0333-634B7AFB51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959EA-4442-403C-6FAC-46F7ADF6F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992CC-0254-E4EB-603D-E4764098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C6F75-188B-D155-43BD-D6A362FD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D970DB-A8D5-C32D-6F3B-C6CD3BBF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06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16C8-503A-B97F-C021-BE70ECB3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3722A-5C33-A465-04E3-521BC45B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94F8D-9194-2186-9CA2-C5F4C2FC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D8BCB-F180-29DB-31C9-26CC29DF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2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BAB65-48B5-E03B-3DB1-274B4F00D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FCED0-A3B0-4FF9-AB18-31FC8F38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2EA2-9B14-1B44-D8B3-67AD9E807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7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A3F7-CB28-84AC-CBE9-98E9306F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16FD8-FD34-80BB-17BE-4E809D926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620D1-13CD-1BBF-9D48-6F376E5B9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75B4E-D7A8-0AB7-234A-E1E8C4500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BD39F-4E0E-5CC1-8437-06E2F5CDA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341A-AE23-E870-A081-2AC2956A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24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E8AE-5102-1A5B-C784-73BD7A4F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CD8AAD-26C1-F425-352E-3CB826406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77AFB-4030-6566-3277-014A79EB6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CE897-9C83-2CFD-C0B7-0DFD0EA0E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7E969-54F2-5E11-CD80-BAEE672EA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43A73-31AD-395E-1C22-CEDD4489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6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6B61B-306D-EB2F-C331-E52374167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94D11-1A02-A054-935F-BE483AC7D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C2975-1F40-5C05-8176-0C0254C9D3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56004-00CB-054C-9C20-09B26C048C6F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00CFD-CAC4-F6D3-EC9B-0974EC0FB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14A1F-B6AA-BD8D-4D00-AB5AA17ED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C0E82-64AA-7E40-85D0-720CF5B0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4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essionize.com/app/organizer/session/8214/37966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essionize.com/app/organizer/session/8214/37966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48200" y="6578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552859"/>
            <a:ext cx="11645774" cy="3766991"/>
            <a:chOff x="0" y="0"/>
            <a:chExt cx="4264017" cy="13218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4017" cy="1321823"/>
            </a:xfrm>
            <a:custGeom>
              <a:avLst/>
              <a:gdLst/>
              <a:ahLst/>
              <a:cxnLst/>
              <a:rect l="l" t="t" r="r" b="b"/>
              <a:pathLst>
                <a:path w="4264017" h="1321823">
                  <a:moveTo>
                    <a:pt x="0" y="0"/>
                  </a:moveTo>
                  <a:lnTo>
                    <a:pt x="4264017" y="0"/>
                  </a:lnTo>
                  <a:lnTo>
                    <a:pt x="4264017" y="1321823"/>
                  </a:lnTo>
                  <a:lnTo>
                    <a:pt x="0" y="1321823"/>
                  </a:lnTo>
                  <a:close/>
                </a:path>
              </a:pathLst>
            </a:custGeom>
            <a:solidFill>
              <a:srgbClr val="FFF172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264017" cy="13408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74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768213">
            <a:off x="4300837" y="1949594"/>
            <a:ext cx="664281" cy="661277"/>
          </a:xfrm>
          <a:custGeom>
            <a:avLst/>
            <a:gdLst/>
            <a:ahLst/>
            <a:cxnLst/>
            <a:rect l="l" t="t" r="r" b="b"/>
            <a:pathLst>
              <a:path w="996421" h="991915">
                <a:moveTo>
                  <a:pt x="0" y="0"/>
                </a:moveTo>
                <a:lnTo>
                  <a:pt x="996422" y="0"/>
                </a:lnTo>
                <a:lnTo>
                  <a:pt x="996422" y="991915"/>
                </a:lnTo>
                <a:lnTo>
                  <a:pt x="0" y="991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615" r="-983149" b="-144419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292550"/>
            <a:ext cx="11506200" cy="3815645"/>
            <a:chOff x="0" y="0"/>
            <a:chExt cx="4037482" cy="1338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37482" cy="1338895"/>
            </a:xfrm>
            <a:custGeom>
              <a:avLst/>
              <a:gdLst/>
              <a:ahLst/>
              <a:cxnLst/>
              <a:rect l="l" t="t" r="r" b="b"/>
              <a:pathLst>
                <a:path w="4037482" h="1338895">
                  <a:moveTo>
                    <a:pt x="0" y="0"/>
                  </a:moveTo>
                  <a:lnTo>
                    <a:pt x="4037482" y="0"/>
                  </a:lnTo>
                  <a:lnTo>
                    <a:pt x="4037482" y="1338895"/>
                  </a:lnTo>
                  <a:lnTo>
                    <a:pt x="0" y="1338895"/>
                  </a:lnTo>
                  <a:close/>
                </a:path>
              </a:pathLst>
            </a:custGeom>
            <a:solidFill>
              <a:srgbClr val="1B2B55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4037482" cy="13579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74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TextBox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85800" y="571500"/>
            <a:ext cx="4431406" cy="84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92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+mn-ea"/>
                <a:cs typeface="+mn-cs"/>
              </a:rPr>
              <a:t>CLOUD DAY 2023</a:t>
            </a:r>
          </a:p>
        </p:txBody>
      </p:sp>
      <p:sp>
        <p:nvSpPr>
          <p:cNvPr id="14" name="TextBox 14"/>
          <p:cNvSpPr txBox="1">
            <a:spLocks noGrp="1"/>
          </p:cNvSpPr>
          <p:nvPr>
            <p:ph type="title" idx="4294967295"/>
          </p:nvPr>
        </p:nvSpPr>
        <p:spPr>
          <a:xfrm>
            <a:off x="4235823" y="2972469"/>
            <a:ext cx="6951917" cy="134652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3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6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A Deep-Dive journey in Developing Microservices with Java, Spring Boot/ Cloud, Docker, Kubernetes</a:t>
            </a:r>
            <a:endParaRPr kumimoji="0" lang="en-US" sz="296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Classic Bold"/>
              <a:ea typeface="+mn-ea"/>
              <a:cs typeface="+mn-cs"/>
              <a:hlinkClick r:id="rId3" tooltip="https://sessionize.com/app/organizer/session/8214/379665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35823" y="4576198"/>
            <a:ext cx="458238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31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3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+mn-ea"/>
                <a:cs typeface="+mn-cs"/>
              </a:rPr>
              <a:t>Ahmad Gohar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35823" y="4992615"/>
            <a:ext cx="6030283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1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6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Senior Solution Architect@ IBM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DC7CDE92-2FE0-750E-FCAA-83D4FBAF9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29" y="6241533"/>
            <a:ext cx="1874545" cy="76370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FB82CE66-4B7B-CF98-F945-1A61B43F1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6" y="6461863"/>
            <a:ext cx="323045" cy="323045"/>
          </a:xfrm>
          <a:prstGeom prst="rect">
            <a:avLst/>
          </a:prstGeom>
        </p:spPr>
      </p:pic>
      <p:pic>
        <p:nvPicPr>
          <p:cNvPr id="19" name="Picture 18" descr="A person in a blue shirt&#10;&#10;Description automatically generated">
            <a:extLst>
              <a:ext uri="{FF2B5EF4-FFF2-40B4-BE49-F238E27FC236}">
                <a16:creationId xmlns:a16="http://schemas.microsoft.com/office/drawing/2014/main" id="{D251D3EA-AEA1-1C5E-CD0A-47CAE9297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8" y="2930371"/>
            <a:ext cx="3813726" cy="2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38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0B36-A0DE-8F07-0576-402E35B2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9664FA-1ABE-0BF1-6DB7-08F1E68B7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3" y="1933593"/>
            <a:ext cx="11508009" cy="30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18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Mapper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BEBDD36-8E99-4632-90B7-03404E386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367" y="3121529"/>
            <a:ext cx="6537333" cy="1903051"/>
          </a:xfrm>
        </p:spPr>
      </p:pic>
    </p:spTree>
    <p:extLst>
      <p:ext uri="{BB962C8B-B14F-4D97-AF65-F5344CB8AC3E}">
        <p14:creationId xmlns:p14="http://schemas.microsoft.com/office/powerpoint/2010/main" val="814816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DTO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4DA6313-A533-AA1A-C27E-EF708D75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" y="1456875"/>
            <a:ext cx="11924146" cy="54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48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Exception Handling</a:t>
            </a:r>
          </a:p>
        </p:txBody>
      </p:sp>
      <p:pic>
        <p:nvPicPr>
          <p:cNvPr id="4" name="Picture 3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6AE459DE-4CCA-83B8-44CE-C724E955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56" y="2844800"/>
            <a:ext cx="4144271" cy="21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67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86D2-E84C-43E6-9FA2-D36ED08B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B98D3-8F42-B9AB-5AB7-68A28340A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AB1507F7-6ED9-6CFF-AD8C-7D4BD4B06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9" y="1825624"/>
            <a:ext cx="11586890" cy="421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4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844414-C7D7-C8E6-DC67-00BDA74A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Architecture</a:t>
            </a:r>
            <a:endParaRPr lang="en-US" dirty="0"/>
          </a:p>
        </p:txBody>
      </p:sp>
      <p:pic>
        <p:nvPicPr>
          <p:cNvPr id="7" name="Picture 6" descr="A diagram of a microservices layer&#10;&#10;Description automatically generated">
            <a:extLst>
              <a:ext uri="{FF2B5EF4-FFF2-40B4-BE49-F238E27FC236}">
                <a16:creationId xmlns:a16="http://schemas.microsoft.com/office/drawing/2014/main" id="{39D622B3-9910-C468-2B36-7075B0AA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63" y="1427451"/>
            <a:ext cx="5861628" cy="52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66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2491-EA75-EA2E-AE81-785CA823D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91740-1E73-4E40-52C3-3D4BE5C7D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Cloud Load Balancer</a:t>
            </a:r>
          </a:p>
          <a:p>
            <a:r>
              <a:rPr lang="en-US" dirty="0"/>
              <a:t>Netflix Ribbon Client Side</a:t>
            </a:r>
          </a:p>
          <a:p>
            <a:r>
              <a:rPr lang="en-US" dirty="0"/>
              <a:t>Spring Web</a:t>
            </a:r>
          </a:p>
        </p:txBody>
      </p:sp>
      <p:pic>
        <p:nvPicPr>
          <p:cNvPr id="3074" name="Picture 2" descr="Using New Spring Cloud Load Balancer In Microservices Communication - DZone">
            <a:extLst>
              <a:ext uri="{FF2B5EF4-FFF2-40B4-BE49-F238E27FC236}">
                <a16:creationId xmlns:a16="http://schemas.microsoft.com/office/drawing/2014/main" id="{F5A00428-79B7-7FB2-10F2-B3BE5E253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238" y="217940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tflix Zuul · Issue #70 · cncf/filterable-landscape · GitHub">
            <a:extLst>
              <a:ext uri="{FF2B5EF4-FFF2-40B4-BE49-F238E27FC236}">
                <a16:creationId xmlns:a16="http://schemas.microsoft.com/office/drawing/2014/main" id="{E9C39363-0A98-7B82-921D-5976A0A1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288" y="2611870"/>
            <a:ext cx="33147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ring Web Solutions Client Reviews | Clutch.co">
            <a:extLst>
              <a:ext uri="{FF2B5EF4-FFF2-40B4-BE49-F238E27FC236}">
                <a16:creationId xmlns:a16="http://schemas.microsoft.com/office/drawing/2014/main" id="{9B745EA8-9108-F959-3AD2-E08CECDE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88" y="4862944"/>
            <a:ext cx="46355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35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20FF-EA77-8E1F-3ED6-667BD5CE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Configuration Server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8FFAA58-BD96-0BDD-6637-CE4C1988B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534" y="1343087"/>
            <a:ext cx="7914922" cy="55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52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9BFA-E897-E01D-8A3D-E8F5DBC8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Server data update Mechanism</a:t>
            </a:r>
          </a:p>
        </p:txBody>
      </p:sp>
      <p:pic>
        <p:nvPicPr>
          <p:cNvPr id="10242" name="Picture 2" descr="Refreshable Configuration using Spring Cloud Config Server, Spring Cloud  Bus, RabbitMQ and Git">
            <a:extLst>
              <a:ext uri="{FF2B5EF4-FFF2-40B4-BE49-F238E27FC236}">
                <a16:creationId xmlns:a16="http://schemas.microsoft.com/office/drawing/2014/main" id="{13D9A305-3D73-732F-2FF1-6BA0433A2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5926"/>
            <a:ext cx="12192000" cy="322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249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9673-42B8-AB47-E88C-9B74C4DA7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CDC6-01AA-8B30-BCE9-9769B3434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Cloud Netflix Eureka</a:t>
            </a:r>
          </a:p>
          <a:p>
            <a:r>
              <a:rPr lang="en-US" dirty="0" err="1"/>
              <a:t>Etcd</a:t>
            </a:r>
            <a:endParaRPr lang="en-US" dirty="0"/>
          </a:p>
          <a:p>
            <a:r>
              <a:rPr lang="en-US" dirty="0"/>
              <a:t>Consul</a:t>
            </a:r>
          </a:p>
          <a:p>
            <a:r>
              <a:rPr lang="en-US" dirty="0"/>
              <a:t>Apache Zookeeper</a:t>
            </a:r>
          </a:p>
        </p:txBody>
      </p:sp>
      <p:pic>
        <p:nvPicPr>
          <p:cNvPr id="2052" name="Picture 4" descr="Eureka 架构原理及其源码分析- InfoQ 写作平台">
            <a:extLst>
              <a:ext uri="{FF2B5EF4-FFF2-40B4-BE49-F238E27FC236}">
                <a16:creationId xmlns:a16="http://schemas.microsoft.com/office/drawing/2014/main" id="{A20FC55B-2E0F-ECA4-0189-257A35F0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239" y="237772"/>
            <a:ext cx="2298535" cy="204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tes about ETCD - Pierre Zemb">
            <a:extLst>
              <a:ext uri="{FF2B5EF4-FFF2-40B4-BE49-F238E27FC236}">
                <a16:creationId xmlns:a16="http://schemas.microsoft.com/office/drawing/2014/main" id="{2D5EDF9E-5C1A-2E2A-CE6B-51FE0F61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239" y="2407920"/>
            <a:ext cx="2857501" cy="10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nsul - Official Image | Docker Hub">
            <a:extLst>
              <a:ext uri="{FF2B5EF4-FFF2-40B4-BE49-F238E27FC236}">
                <a16:creationId xmlns:a16="http://schemas.microsoft.com/office/drawing/2014/main" id="{554134D1-2DA8-27E5-00CF-8866985F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640" y="3607058"/>
            <a:ext cx="1572697" cy="15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pache Zookeeper Internals. This article describes the internal… | by sudan  | Medium">
            <a:extLst>
              <a:ext uri="{FF2B5EF4-FFF2-40B4-BE49-F238E27FC236}">
                <a16:creationId xmlns:a16="http://schemas.microsoft.com/office/drawing/2014/main" id="{3537D99D-C4A9-9C4B-495F-95FC45914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490" y="5077230"/>
            <a:ext cx="4940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03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40076596-D584-3B29-7760-BB7AD8314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155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B570CB3D-6019-85F8-F5F6-E98CE29B2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FF827A13-CB15-0BB3-72CF-2FA3CF673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18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14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85D3-4308-B399-CD1A-E1D8114D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EB501-E200-B705-1BAB-6A9DF72D3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Netflix Feign Client</a:t>
            </a:r>
          </a:p>
          <a:p>
            <a:r>
              <a:rPr lang="en-US" dirty="0" err="1"/>
              <a:t>RestTemplate</a:t>
            </a:r>
            <a:endParaRPr lang="en-US" dirty="0"/>
          </a:p>
          <a:p>
            <a:r>
              <a:rPr lang="en-US" dirty="0" err="1"/>
              <a:t>WebCLient</a:t>
            </a:r>
            <a:endParaRPr lang="en-US" dirty="0"/>
          </a:p>
        </p:txBody>
      </p:sp>
      <p:pic>
        <p:nvPicPr>
          <p:cNvPr id="4098" name="Picture 2" descr="Spring WebClient With Feign | Vinsguru">
            <a:extLst>
              <a:ext uri="{FF2B5EF4-FFF2-40B4-BE49-F238E27FC236}">
                <a16:creationId xmlns:a16="http://schemas.microsoft.com/office/drawing/2014/main" id="{95D0E8FF-B520-1607-6BE0-558A2CAB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247" y="1690688"/>
            <a:ext cx="3949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bClient vs RestTemplate — Spring Boot With Implementation | by Vinesh |  The Jabberjays | Medium">
            <a:extLst>
              <a:ext uri="{FF2B5EF4-FFF2-40B4-BE49-F238E27FC236}">
                <a16:creationId xmlns:a16="http://schemas.microsoft.com/office/drawing/2014/main" id="{2931B296-78C3-5C5E-00D7-005EE84F8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47" y="3429000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011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B79A-BEFB-FB71-F778-E0E53531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CD70D-BA60-1FC0-F09D-3111534CC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Cloud Gateway</a:t>
            </a:r>
          </a:p>
          <a:p>
            <a:r>
              <a:rPr lang="en-US" dirty="0" err="1"/>
              <a:t>Zuul</a:t>
            </a:r>
            <a:endParaRPr lang="en-US" dirty="0"/>
          </a:p>
        </p:txBody>
      </p:sp>
      <p:pic>
        <p:nvPicPr>
          <p:cNvPr id="4" name="Picture 2" descr="Spring Cloud Gateway Features - Knoldus Blogs">
            <a:extLst>
              <a:ext uri="{FF2B5EF4-FFF2-40B4-BE49-F238E27FC236}">
                <a16:creationId xmlns:a16="http://schemas.microsoft.com/office/drawing/2014/main" id="{1A07E606-D1D5-3173-1EC4-23315CFDB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354" y="1825625"/>
            <a:ext cx="47371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GitHub - Netflix/zuul: Zuul is a gateway service that provides dynamic  routing, monitoring, resiliency, security, and more.">
            <a:extLst>
              <a:ext uri="{FF2B5EF4-FFF2-40B4-BE49-F238E27FC236}">
                <a16:creationId xmlns:a16="http://schemas.microsoft.com/office/drawing/2014/main" id="{4E169563-3F68-2F8E-2278-AB6529F5B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763" y="3675062"/>
            <a:ext cx="2373168" cy="164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212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pring Cloud Gateway Features - Knoldus Blogs">
            <a:extLst>
              <a:ext uri="{FF2B5EF4-FFF2-40B4-BE49-F238E27FC236}">
                <a16:creationId xmlns:a16="http://schemas.microsoft.com/office/drawing/2014/main" id="{E5D2D6EB-9E71-3519-F43A-311B636C6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14" y="207963"/>
            <a:ext cx="47371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pring Cloud Gateway Architecture">
            <a:extLst>
              <a:ext uri="{FF2B5EF4-FFF2-40B4-BE49-F238E27FC236}">
                <a16:creationId xmlns:a16="http://schemas.microsoft.com/office/drawing/2014/main" id="{BFF098BF-7251-B838-7B24-40D17516A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8375"/>
            <a:ext cx="12192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920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A0BC-16EA-E62C-A59B-B269E247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Spring Cloud Gateway custom Filter</a:t>
            </a:r>
          </a:p>
        </p:txBody>
      </p:sp>
      <p:pic>
        <p:nvPicPr>
          <p:cNvPr id="8194" name="Picture 2" descr="Spring Cloud Gateway diagram">
            <a:extLst>
              <a:ext uri="{FF2B5EF4-FFF2-40B4-BE49-F238E27FC236}">
                <a16:creationId xmlns:a16="http://schemas.microsoft.com/office/drawing/2014/main" id="{79670F70-5DDD-BCD9-3318-439A93112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1225"/>
            <a:ext cx="12192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51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FC51-0035-3B8E-2633-C8CF1928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A3EC-8283-D46E-DEA7-0E18318AF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Resilience4j</a:t>
            </a:r>
          </a:p>
          <a:p>
            <a:r>
              <a:rPr lang="en-US" dirty="0"/>
              <a:t>Netflix </a:t>
            </a:r>
            <a:r>
              <a:rPr lang="en-US" dirty="0" err="1"/>
              <a:t>Hystrix</a:t>
            </a:r>
            <a:endParaRPr lang="en-US" dirty="0"/>
          </a:p>
          <a:p>
            <a:r>
              <a:rPr lang="en-US" dirty="0"/>
              <a:t>Sentinel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485B9C-604C-4E52-929B-6F4F6C092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643" y="2597797"/>
            <a:ext cx="4014425" cy="114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strix Vs. Sentinel: A Tale of Two Circuit Breakers (Part 1) - Alibaba  Cloud Community">
            <a:extLst>
              <a:ext uri="{FF2B5EF4-FFF2-40B4-BE49-F238E27FC236}">
                <a16:creationId xmlns:a16="http://schemas.microsoft.com/office/drawing/2014/main" id="{A4753393-EF82-AB6C-9466-A50B433E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248" y="4073184"/>
            <a:ext cx="3439432" cy="126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ilience4j · GitHub">
            <a:extLst>
              <a:ext uri="{FF2B5EF4-FFF2-40B4-BE49-F238E27FC236}">
                <a16:creationId xmlns:a16="http://schemas.microsoft.com/office/drawing/2014/main" id="{0B2AA6CC-1BBC-9D79-05D1-E4A70154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944" y="286182"/>
            <a:ext cx="2144733" cy="214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538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4ED9-76D2-F088-6BAE-34B69005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 Best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B25FF-039F-E28A-3D03-11DA9359B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Repository with all patterns mentioned</a:t>
            </a:r>
          </a:p>
          <a:p>
            <a:pPr lvl="1"/>
            <a:r>
              <a:rPr lang="en-US" dirty="0"/>
              <a:t>Rate Limiter</a:t>
            </a:r>
          </a:p>
          <a:p>
            <a:pPr lvl="1"/>
            <a:r>
              <a:rPr lang="en-US" dirty="0"/>
              <a:t>Bulkhead</a:t>
            </a:r>
          </a:p>
          <a:p>
            <a:pPr lvl="1"/>
            <a:r>
              <a:rPr lang="en-US" dirty="0"/>
              <a:t>Circuit Breaker</a:t>
            </a:r>
          </a:p>
          <a:p>
            <a:pPr lvl="1"/>
            <a:r>
              <a:rPr lang="en-US" dirty="0"/>
              <a:t>Retry</a:t>
            </a:r>
          </a:p>
          <a:p>
            <a:pPr lvl="1"/>
            <a:r>
              <a:rPr lang="en-US" dirty="0"/>
              <a:t>Timeout</a:t>
            </a:r>
          </a:p>
          <a:p>
            <a:endParaRPr lang="en-US" dirty="0"/>
          </a:p>
          <a:p>
            <a:pPr algn="l"/>
            <a:r>
              <a:rPr lang="en-US" b="0" i="0" dirty="0">
                <a:effectLst/>
                <a:latin typeface="source sans pro" panose="020B0503030403020204" pitchFamily="34" charset="0"/>
              </a:rPr>
              <a:t>All projects built with the following technologies: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Java 17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Spring Boot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Lombok</a:t>
            </a:r>
          </a:p>
          <a:p>
            <a:pPr lvl="1"/>
            <a:r>
              <a:rPr lang="en-US" b="0" i="0" dirty="0">
                <a:effectLst/>
                <a:latin typeface="source sans pro" panose="020B0503030403020204" pitchFamily="34" charset="0"/>
              </a:rPr>
              <a:t>Spring Boot Actuator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53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DA6E-A986-7CC9-13CB-82F3466DB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&amp;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CD9CF-837E-D586-3F44-5125DAED3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Observability</a:t>
            </a:r>
          </a:p>
          <a:p>
            <a:pPr lvl="1"/>
            <a:r>
              <a:rPr lang="en-US" dirty="0"/>
              <a:t>Logs</a:t>
            </a:r>
          </a:p>
          <a:p>
            <a:pPr lvl="1"/>
            <a:r>
              <a:rPr lang="en-US" dirty="0"/>
              <a:t>Metrics</a:t>
            </a:r>
          </a:p>
          <a:p>
            <a:r>
              <a:rPr lang="en-US" dirty="0"/>
              <a:t>Monitoring</a:t>
            </a:r>
          </a:p>
        </p:txBody>
      </p:sp>
      <p:pic>
        <p:nvPicPr>
          <p:cNvPr id="15362" name="Picture 2" descr="The Role of Distributed Tracing in Quick Problem Solving | APMdigest -  Application Performance Management">
            <a:extLst>
              <a:ext uri="{FF2B5EF4-FFF2-40B4-BE49-F238E27FC236}">
                <a16:creationId xmlns:a16="http://schemas.microsoft.com/office/drawing/2014/main" id="{0B4D6C70-3300-7F8A-2291-F84E91286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36" y="1690688"/>
            <a:ext cx="557519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521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DB9C-B1AB-540E-9703-EA24175F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Aggregation</a:t>
            </a:r>
          </a:p>
        </p:txBody>
      </p:sp>
      <p:pic>
        <p:nvPicPr>
          <p:cNvPr id="14338" name="Picture 2" descr="Simple scalable deployment test environment">
            <a:extLst>
              <a:ext uri="{FF2B5EF4-FFF2-40B4-BE49-F238E27FC236}">
                <a16:creationId xmlns:a16="http://schemas.microsoft.com/office/drawing/2014/main" id="{5738704E-1BF1-330A-A9D5-B979CB7ED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13" y="1690688"/>
            <a:ext cx="7052974" cy="519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31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B2C14-6C5A-DFDB-45DC-083984D9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Tracing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17529-6026-0716-6F56-EBD62F746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ID +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Correlation 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Tag + </a:t>
            </a:r>
            <a:r>
              <a:rPr lang="en-US" dirty="0" err="1"/>
              <a:t>TractID</a:t>
            </a:r>
            <a:r>
              <a:rPr lang="en-US" dirty="0"/>
              <a:t> + Span</a:t>
            </a:r>
          </a:p>
        </p:txBody>
      </p:sp>
      <p:pic>
        <p:nvPicPr>
          <p:cNvPr id="16386" name="Picture 2" descr="services to spans">
            <a:extLst>
              <a:ext uri="{FF2B5EF4-FFF2-40B4-BE49-F238E27FC236}">
                <a16:creationId xmlns:a16="http://schemas.microsoft.com/office/drawing/2014/main" id="{0C38B95C-457B-CA33-D900-0267D62A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69" y="3089565"/>
            <a:ext cx="9158731" cy="376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938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1DFF-1A22-64AA-3B9C-9683CB11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Grafana, Tempo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DEC0291-ECA2-66AE-4F65-D79CF1A6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36" y="2465"/>
            <a:ext cx="6493164" cy="168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6563A13-BA6A-BE6B-4DC0-7C16D59F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73" y="1805195"/>
            <a:ext cx="11416145" cy="53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15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48200" y="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552859"/>
            <a:ext cx="11645774" cy="3766991"/>
            <a:chOff x="0" y="0"/>
            <a:chExt cx="4264017" cy="13218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4017" cy="1321823"/>
            </a:xfrm>
            <a:custGeom>
              <a:avLst/>
              <a:gdLst/>
              <a:ahLst/>
              <a:cxnLst/>
              <a:rect l="l" t="t" r="r" b="b"/>
              <a:pathLst>
                <a:path w="4264017" h="1321823">
                  <a:moveTo>
                    <a:pt x="0" y="0"/>
                  </a:moveTo>
                  <a:lnTo>
                    <a:pt x="4264017" y="0"/>
                  </a:lnTo>
                  <a:lnTo>
                    <a:pt x="4264017" y="1321823"/>
                  </a:lnTo>
                  <a:lnTo>
                    <a:pt x="0" y="1321823"/>
                  </a:lnTo>
                  <a:close/>
                </a:path>
              </a:pathLst>
            </a:custGeom>
            <a:solidFill>
              <a:srgbClr val="FFF172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264017" cy="13408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74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768213">
            <a:off x="4300837" y="1949594"/>
            <a:ext cx="664281" cy="661277"/>
          </a:xfrm>
          <a:custGeom>
            <a:avLst/>
            <a:gdLst/>
            <a:ahLst/>
            <a:cxnLst/>
            <a:rect l="l" t="t" r="r" b="b"/>
            <a:pathLst>
              <a:path w="996421" h="991915">
                <a:moveTo>
                  <a:pt x="0" y="0"/>
                </a:moveTo>
                <a:lnTo>
                  <a:pt x="996422" y="0"/>
                </a:lnTo>
                <a:lnTo>
                  <a:pt x="996422" y="991915"/>
                </a:lnTo>
                <a:lnTo>
                  <a:pt x="0" y="991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615" r="-983149" b="-144419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356556"/>
            <a:ext cx="11506200" cy="3815645"/>
            <a:chOff x="0" y="0"/>
            <a:chExt cx="4037482" cy="1338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37482" cy="1338895"/>
            </a:xfrm>
            <a:custGeom>
              <a:avLst/>
              <a:gdLst/>
              <a:ahLst/>
              <a:cxnLst/>
              <a:rect l="l" t="t" r="r" b="b"/>
              <a:pathLst>
                <a:path w="4037482" h="1338895">
                  <a:moveTo>
                    <a:pt x="0" y="0"/>
                  </a:moveTo>
                  <a:lnTo>
                    <a:pt x="4037482" y="0"/>
                  </a:lnTo>
                  <a:lnTo>
                    <a:pt x="4037482" y="1338895"/>
                  </a:lnTo>
                  <a:lnTo>
                    <a:pt x="0" y="1338895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4037482" cy="13579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74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4" name="Immagine 23">
            <a:extLst>
              <a:ext uri="{FF2B5EF4-FFF2-40B4-BE49-F238E27FC236}">
                <a16:creationId xmlns:a16="http://schemas.microsoft.com/office/drawing/2014/main" id="{DC7CDE92-2FE0-750E-FCAA-83D4FBAF9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29" y="6241533"/>
            <a:ext cx="1874545" cy="763703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FB82CE66-4B7B-CF98-F945-1A61B43F1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6" y="6461863"/>
            <a:ext cx="323045" cy="323045"/>
          </a:xfrm>
          <a:prstGeom prst="rect">
            <a:avLst/>
          </a:prstGeom>
        </p:spPr>
      </p:pic>
      <p:sp>
        <p:nvSpPr>
          <p:cNvPr id="10" name="TextBox 10"/>
          <p:cNvSpPr txBox="1">
            <a:spLocks noGrp="1"/>
          </p:cNvSpPr>
          <p:nvPr>
            <p:ph type="title" idx="4294967295"/>
          </p:nvPr>
        </p:nvSpPr>
        <p:spPr>
          <a:xfrm>
            <a:off x="685800" y="571500"/>
            <a:ext cx="4431406" cy="8452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92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+mn-ea"/>
                <a:cs typeface="+mn-cs"/>
              </a:rPr>
              <a:t>KUDOS</a:t>
            </a:r>
          </a:p>
        </p:txBody>
      </p:sp>
      <p:pic>
        <p:nvPicPr>
          <p:cNvPr id="11" name="Picture 4" descr="Logo beSharp">
            <a:extLst>
              <a:ext uri="{FF2B5EF4-FFF2-40B4-BE49-F238E27FC236}">
                <a16:creationId xmlns:a16="http://schemas.microsoft.com/office/drawing/2014/main" id="{5A5313AF-84D3-FAE4-601D-38876A29C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11" y="2807668"/>
            <a:ext cx="1785257" cy="73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ogo Essilor Luxottica">
            <a:extLst>
              <a:ext uri="{FF2B5EF4-FFF2-40B4-BE49-F238E27FC236}">
                <a16:creationId xmlns:a16="http://schemas.microsoft.com/office/drawing/2014/main" id="{E5479491-D717-CA48-0EF6-A82FE289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20" y="2960161"/>
            <a:ext cx="2314302" cy="5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Logo AWS">
            <a:extLst>
              <a:ext uri="{FF2B5EF4-FFF2-40B4-BE49-F238E27FC236}">
                <a16:creationId xmlns:a16="http://schemas.microsoft.com/office/drawing/2014/main" id="{E318E7AB-2DA3-EEF2-0E0C-B5A76027B1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264" y="2745588"/>
            <a:ext cx="1029451" cy="889072"/>
          </a:xfrm>
          <a:prstGeom prst="rect">
            <a:avLst/>
          </a:prstGeom>
        </p:spPr>
      </p:pic>
      <p:pic>
        <p:nvPicPr>
          <p:cNvPr id="15" name="Picture 10" descr="Logo Webscience">
            <a:extLst>
              <a:ext uri="{FF2B5EF4-FFF2-40B4-BE49-F238E27FC236}">
                <a16:creationId xmlns:a16="http://schemas.microsoft.com/office/drawing/2014/main" id="{9D59DD82-84E1-3EEF-0D3E-DDC07FE98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011" y="2807668"/>
            <a:ext cx="2474868" cy="78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ogo Elemento Cloud">
            <a:extLst>
              <a:ext uri="{FF2B5EF4-FFF2-40B4-BE49-F238E27FC236}">
                <a16:creationId xmlns:a16="http://schemas.microsoft.com/office/drawing/2014/main" id="{EEA5F6EC-2150-2079-DBBB-DF1B392A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64" y="3931221"/>
            <a:ext cx="1023360" cy="1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Logo Blexin">
            <a:extLst>
              <a:ext uri="{FF2B5EF4-FFF2-40B4-BE49-F238E27FC236}">
                <a16:creationId xmlns:a16="http://schemas.microsoft.com/office/drawing/2014/main" id="{DEC2DDAB-D01D-06E8-C4B8-B10311DF7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87" y="4194757"/>
            <a:ext cx="2091265" cy="53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Logo Ellycode">
            <a:extLst>
              <a:ext uri="{FF2B5EF4-FFF2-40B4-BE49-F238E27FC236}">
                <a16:creationId xmlns:a16="http://schemas.microsoft.com/office/drawing/2014/main" id="{A58D6F97-B74B-3829-A95F-08F358AFD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20" y="4221553"/>
            <a:ext cx="2314302" cy="55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 descr="Logo Fantacalcio">
            <a:extLst>
              <a:ext uri="{FF2B5EF4-FFF2-40B4-BE49-F238E27FC236}">
                <a16:creationId xmlns:a16="http://schemas.microsoft.com/office/drawing/2014/main" id="{905BB529-B5F9-050C-71D1-D54E804137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3011" y="4120734"/>
            <a:ext cx="2510498" cy="673125"/>
          </a:xfrm>
          <a:prstGeom prst="rect">
            <a:avLst/>
          </a:prstGeom>
        </p:spPr>
      </p:pic>
      <p:pic>
        <p:nvPicPr>
          <p:cNvPr id="20" name="Picture 16" descr="Logo TD SYNNEX">
            <a:extLst>
              <a:ext uri="{FF2B5EF4-FFF2-40B4-BE49-F238E27FC236}">
                <a16:creationId xmlns:a16="http://schemas.microsoft.com/office/drawing/2014/main" id="{754E86DD-A2C2-BB90-C0BE-71C012399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785" y="5114336"/>
            <a:ext cx="824049" cy="82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 descr="Logo Spreaker">
            <a:extLst>
              <a:ext uri="{FF2B5EF4-FFF2-40B4-BE49-F238E27FC236}">
                <a16:creationId xmlns:a16="http://schemas.microsoft.com/office/drawing/2014/main" id="{ABC3B984-089E-A2A5-913E-1EC544067E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9520" y="5112533"/>
            <a:ext cx="2555208" cy="9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24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0A9C-A03B-495D-2F5C-FFDFCB4C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Tracing and Observability </a:t>
            </a:r>
          </a:p>
        </p:txBody>
      </p:sp>
      <p:pic>
        <p:nvPicPr>
          <p:cNvPr id="12290" name="Picture 2" descr="Spring boot monitoring using Grafana Observability">
            <a:extLst>
              <a:ext uri="{FF2B5EF4-FFF2-40B4-BE49-F238E27FC236}">
                <a16:creationId xmlns:a16="http://schemas.microsoft.com/office/drawing/2014/main" id="{560000FB-1FB0-782A-E8A7-9E06B8391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56403"/>
            <a:ext cx="12192001" cy="530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492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3E82-7509-0D41-AECA-BA00D6C7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resilience with Spring 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A3D67-B317-88B8-4185-CFBCDCF6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181" y="1690688"/>
            <a:ext cx="7273637" cy="4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1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542E-CF32-61BE-6658-44B36BCD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13568-8FE3-4640-4CAE-920171D0D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Image</a:t>
            </a:r>
          </a:p>
          <a:p>
            <a:r>
              <a:rPr lang="en-US" dirty="0"/>
              <a:t>Docker Engine</a:t>
            </a:r>
          </a:p>
          <a:p>
            <a:r>
              <a:rPr lang="en-US" dirty="0"/>
              <a:t>Container Orchestration</a:t>
            </a:r>
          </a:p>
          <a:p>
            <a:r>
              <a:rPr lang="en-US" dirty="0"/>
              <a:t>Automate Orchestration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36AE4-27E6-0F01-8DD9-7F7DEF57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0" y="365125"/>
            <a:ext cx="2019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92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F88D-F40C-59ED-BDBF-552AF33C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D563D-97B5-1D8A-5406-A89258AA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Dockerfile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Buildpacks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Goole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Jib</a:t>
            </a:r>
          </a:p>
          <a:p>
            <a:endParaRPr lang="en-US" dirty="0"/>
          </a:p>
        </p:txBody>
      </p:sp>
      <p:pic>
        <p:nvPicPr>
          <p:cNvPr id="17410" name="Picture 2" descr="Understand Dockerfile. Dockerfile is the basic concept for… | by Rocky Chen  | The Startup | Medium">
            <a:extLst>
              <a:ext uri="{FF2B5EF4-FFF2-40B4-BE49-F238E27FC236}">
                <a16:creationId xmlns:a16="http://schemas.microsoft.com/office/drawing/2014/main" id="{AB58E7BB-ED0F-C5B5-AB93-C41A1254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509" y="0"/>
            <a:ext cx="8049491" cy="280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311F32C6-373B-8861-5A80-822D84E41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22" y="3856013"/>
            <a:ext cx="7772400" cy="159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33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097F-B516-9D0E-123B-D6E19EB8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</a:t>
            </a:r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18434" name="Picture 2" descr="Intro Guide to Dockerfile Best Practices | Docker">
            <a:extLst>
              <a:ext uri="{FF2B5EF4-FFF2-40B4-BE49-F238E27FC236}">
                <a16:creationId xmlns:a16="http://schemas.microsoft.com/office/drawing/2014/main" id="{7570A8D2-A736-BF53-144B-5B68F7BF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60" y="4618470"/>
            <a:ext cx="5056389" cy="223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77370-48FC-99F9-A616-B6665AB414D0}"/>
              </a:ext>
            </a:extLst>
          </p:cNvPr>
          <p:cNvSpPr txBox="1"/>
          <p:nvPr/>
        </p:nvSpPr>
        <p:spPr>
          <a:xfrm>
            <a:off x="838200" y="1485037"/>
            <a:ext cx="109104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Menlo" panose="020B0609030804020204" pitchFamily="49" charset="0"/>
              </a:rPr>
              <a:t>docker build . -t </a:t>
            </a:r>
            <a:r>
              <a:rPr lang="en-US" sz="2800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sz="2800" dirty="0">
                <a:effectLst/>
                <a:latin typeface="Menlo" panose="020B0609030804020204" pitchFamily="49" charset="0"/>
              </a:rPr>
              <a:t>/user-profile-ms:v0.1</a:t>
            </a:r>
          </a:p>
          <a:p>
            <a:r>
              <a:rPr lang="en-US" sz="2800" dirty="0">
                <a:effectLst/>
                <a:latin typeface="Menlo" panose="020B0609030804020204" pitchFamily="49" charset="0"/>
              </a:rPr>
              <a:t>docker run -d -p 8080:8080 </a:t>
            </a:r>
            <a:r>
              <a:rPr lang="en-US" sz="2800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sz="2800" dirty="0">
                <a:effectLst/>
                <a:latin typeface="Menlo" panose="020B0609030804020204" pitchFamily="49" charset="0"/>
              </a:rPr>
              <a:t>/user-profile-ms:v0.1</a:t>
            </a:r>
          </a:p>
          <a:p>
            <a:r>
              <a:rPr lang="en-US" sz="2800" dirty="0">
                <a:effectLst/>
                <a:latin typeface="Menlo" panose="020B0609030804020204" pitchFamily="49" charset="0"/>
              </a:rPr>
              <a:t>docker image push </a:t>
            </a:r>
            <a:r>
              <a:rPr lang="en-US" sz="2800" dirty="0" err="1">
                <a:effectLst/>
                <a:latin typeface="Menlo" panose="020B0609030804020204" pitchFamily="49" charset="0"/>
              </a:rPr>
              <a:t>docker.io</a:t>
            </a:r>
            <a:r>
              <a:rPr lang="en-US" sz="2800" dirty="0">
                <a:effectLst/>
                <a:latin typeface="Menlo" panose="020B0609030804020204" pitchFamily="49" charset="0"/>
              </a:rPr>
              <a:t>/</a:t>
            </a:r>
            <a:r>
              <a:rPr lang="en-US" sz="2800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sz="2800" dirty="0">
                <a:effectLst/>
                <a:latin typeface="Menlo" panose="020B0609030804020204" pitchFamily="49" charset="0"/>
              </a:rPr>
              <a:t>/user-profile-ms:v0.1</a:t>
            </a:r>
          </a:p>
        </p:txBody>
      </p:sp>
    </p:spTree>
    <p:extLst>
      <p:ext uri="{BB962C8B-B14F-4D97-AF65-F5344CB8AC3E}">
        <p14:creationId xmlns:p14="http://schemas.microsoft.com/office/powerpoint/2010/main" val="4187687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D564-D5CC-3CBE-9D44-2D0E2E62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Buildpacks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445E-19F2-6BF7-BAAA-3FB934E0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1182" cy="4351338"/>
          </a:xfrm>
        </p:spPr>
        <p:txBody>
          <a:bodyPr/>
          <a:lstStyle/>
          <a:p>
            <a:r>
              <a:rPr lang="en-US" dirty="0" err="1">
                <a:effectLst/>
                <a:latin typeface="Menlo" panose="020B0609030804020204" pitchFamily="49" charset="0"/>
              </a:rPr>
              <a:t>mvn</a:t>
            </a:r>
            <a:r>
              <a:rPr lang="en-US" dirty="0"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effectLst/>
                <a:latin typeface="Menlo" panose="020B0609030804020204" pitchFamily="49" charset="0"/>
              </a:rPr>
              <a:t>spring-boot:build-image</a:t>
            </a:r>
            <a:endParaRPr lang="en-US" dirty="0">
              <a:effectLst/>
              <a:latin typeface="Menlo" panose="020B0609030804020204" pitchFamily="49" charset="0"/>
            </a:endParaRPr>
          </a:p>
          <a:p>
            <a:r>
              <a:rPr lang="en-US" dirty="0">
                <a:effectLst/>
                <a:latin typeface="Menlo" panose="020B0609030804020204" pitchFamily="49" charset="0"/>
              </a:rPr>
              <a:t>docker image push </a:t>
            </a:r>
            <a:r>
              <a:rPr lang="en-US" dirty="0" err="1">
                <a:effectLst/>
                <a:latin typeface="Menlo" panose="020B0609030804020204" pitchFamily="49" charset="0"/>
              </a:rPr>
              <a:t>docker.io</a:t>
            </a:r>
            <a:r>
              <a:rPr lang="en-US" dirty="0"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dirty="0">
                <a:effectLst/>
                <a:latin typeface="Menlo" panose="020B0609030804020204" pitchFamily="49" charset="0"/>
              </a:rPr>
              <a:t>/user-profile-ms:v1.5</a:t>
            </a:r>
          </a:p>
          <a:p>
            <a:endParaRPr lang="en-US" dirty="0"/>
          </a:p>
        </p:txBody>
      </p:sp>
      <p:pic>
        <p:nvPicPr>
          <p:cNvPr id="19458" name="Picture 2" descr="Cloud Native Buildpacks · Cloud Native Buildpacks">
            <a:extLst>
              <a:ext uri="{FF2B5EF4-FFF2-40B4-BE49-F238E27FC236}">
                <a16:creationId xmlns:a16="http://schemas.microsoft.com/office/drawing/2014/main" id="{F105987A-E198-3699-36CB-BE07448A7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82" y="0"/>
            <a:ext cx="4017818" cy="226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551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B7A3-D9D1-0261-60DF-5BB7549E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Jib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D8F6C-63A8-CF0E-02C6-784218DA5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7327" cy="4351338"/>
          </a:xfrm>
        </p:spPr>
        <p:txBody>
          <a:bodyPr/>
          <a:lstStyle/>
          <a:p>
            <a:r>
              <a:rPr lang="en-US" dirty="0" err="1">
                <a:effectLst/>
                <a:latin typeface="Menlo" panose="020B0609030804020204" pitchFamily="49" charset="0"/>
              </a:rPr>
              <a:t>mvn</a:t>
            </a:r>
            <a:r>
              <a:rPr lang="en-US" dirty="0">
                <a:effectLst/>
                <a:latin typeface="Menlo" panose="020B0609030804020204" pitchFamily="49" charset="0"/>
              </a:rPr>
              <a:t> compile </a:t>
            </a:r>
            <a:r>
              <a:rPr lang="en-US" dirty="0" err="1">
                <a:effectLst/>
                <a:latin typeface="Menlo" panose="020B0609030804020204" pitchFamily="49" charset="0"/>
              </a:rPr>
              <a:t>jib:dockerBuild</a:t>
            </a:r>
            <a:endParaRPr lang="en-US" dirty="0">
              <a:effectLst/>
              <a:latin typeface="Menlo" panose="020B0609030804020204" pitchFamily="49" charset="0"/>
            </a:endParaRPr>
          </a:p>
          <a:p>
            <a:r>
              <a:rPr lang="en-US" dirty="0">
                <a:effectLst/>
                <a:latin typeface="Menlo" panose="020B0609030804020204" pitchFamily="49" charset="0"/>
              </a:rPr>
              <a:t>docker image push </a:t>
            </a:r>
            <a:r>
              <a:rPr lang="en-US" dirty="0" err="1">
                <a:effectLst/>
                <a:latin typeface="Menlo" panose="020B0609030804020204" pitchFamily="49" charset="0"/>
              </a:rPr>
              <a:t>docker.io</a:t>
            </a:r>
            <a:r>
              <a:rPr lang="en-US" dirty="0">
                <a:effectLst/>
                <a:latin typeface="Menlo" panose="020B0609030804020204" pitchFamily="49" charset="0"/>
              </a:rPr>
              <a:t>/</a:t>
            </a:r>
            <a:r>
              <a:rPr lang="en-US" dirty="0" err="1">
                <a:effectLst/>
                <a:latin typeface="Menlo" panose="020B0609030804020204" pitchFamily="49" charset="0"/>
              </a:rPr>
              <a:t>ansgohar</a:t>
            </a:r>
            <a:r>
              <a:rPr lang="en-US" dirty="0">
                <a:effectLst/>
                <a:latin typeface="Menlo" panose="020B0609030804020204" pitchFamily="49" charset="0"/>
              </a:rPr>
              <a:t>/user-profile-ms:v2.0</a:t>
            </a:r>
          </a:p>
          <a:p>
            <a:endParaRPr lang="en-US" dirty="0"/>
          </a:p>
        </p:txBody>
      </p:sp>
      <p:pic>
        <p:nvPicPr>
          <p:cNvPr id="20482" name="Picture 2" descr="GitHub - GoogleContainerTools/jib: 🏗 Build container images for your Java  applications.">
            <a:extLst>
              <a:ext uri="{FF2B5EF4-FFF2-40B4-BE49-F238E27FC236}">
                <a16:creationId xmlns:a16="http://schemas.microsoft.com/office/drawing/2014/main" id="{F885ABF5-E5FF-AC60-278F-44FB6E25B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8256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code with text&#10;&#10;Description automatically generated">
            <a:extLst>
              <a:ext uri="{FF2B5EF4-FFF2-40B4-BE49-F238E27FC236}">
                <a16:creationId xmlns:a16="http://schemas.microsoft.com/office/drawing/2014/main" id="{1D8C4F74-F5AD-065F-15F9-0B41614F6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0" y="3255818"/>
            <a:ext cx="7772400" cy="3642578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7FCD16-2F02-E3E2-347F-D921DA67F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040" y="2758989"/>
            <a:ext cx="4924429" cy="412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6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82EB7E-A44F-4989-3B5F-9EFE5051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061C5F1-2992-9A89-63CE-BB7BB891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87516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7895F2E-CBDD-FFB8-9E2C-B52B3F50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3923"/>
            <a:ext cx="7772400" cy="3561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0EF9C-68FB-5105-4FD3-F3B25CA22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6202214"/>
            <a:ext cx="7772400" cy="5303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9450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 descr="Using Podman with Alfresco - Alfresco Hub">
            <a:extLst>
              <a:ext uri="{FF2B5EF4-FFF2-40B4-BE49-F238E27FC236}">
                <a16:creationId xmlns:a16="http://schemas.microsoft.com/office/drawing/2014/main" id="{C54D084A-59D1-EBEB-74AB-9FDA0B17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14" y="1690688"/>
            <a:ext cx="11085511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BEEFC-DF00-99DD-B76C-938A2413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168FC-C7B0-90C6-36D8-9457BBF6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  <a:p>
            <a:r>
              <a:rPr lang="en-US" dirty="0" err="1"/>
              <a:t>Podman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31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576E-D34F-931B-71AD-A4BEDBF7B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A789B-AFB9-68E5-ABD4-A0D6F2728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  <a:p>
            <a:r>
              <a:rPr lang="en-US" dirty="0"/>
              <a:t>Kubernetes K8S</a:t>
            </a:r>
          </a:p>
        </p:txBody>
      </p:sp>
      <p:pic>
        <p:nvPicPr>
          <p:cNvPr id="22534" name="Picture 6" descr="How Is Kubernetes Different From Docker? | Bit Rebels">
            <a:extLst>
              <a:ext uri="{FF2B5EF4-FFF2-40B4-BE49-F238E27FC236}">
                <a16:creationId xmlns:a16="http://schemas.microsoft.com/office/drawing/2014/main" id="{960F023E-CC24-1FF8-3CA7-5BF6D75F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08" y="2064327"/>
            <a:ext cx="9189949" cy="488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Kubernetes">
            <a:extLst>
              <a:ext uri="{FF2B5EF4-FFF2-40B4-BE49-F238E27FC236}">
                <a16:creationId xmlns:a16="http://schemas.microsoft.com/office/drawing/2014/main" id="{B82FF621-DB43-596F-F135-37F0A62EE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566" y="1850159"/>
            <a:ext cx="3981450" cy="85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Updating a Container with Docker Compose">
            <a:extLst>
              <a:ext uri="{FF2B5EF4-FFF2-40B4-BE49-F238E27FC236}">
                <a16:creationId xmlns:a16="http://schemas.microsoft.com/office/drawing/2014/main" id="{D781FD9F-F563-E263-BE5C-E7103E51D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135" y="1690688"/>
            <a:ext cx="2460783" cy="11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470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DB9A-5A28-BF44-E292-4FE244B2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Journey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98377-9719-CB44-F905-694CA5D7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Business Case</a:t>
            </a:r>
          </a:p>
          <a:p>
            <a:r>
              <a:rPr lang="it-IT" dirty="0" err="1"/>
              <a:t>Microservice</a:t>
            </a:r>
            <a:r>
              <a:rPr lang="it-IT" dirty="0"/>
              <a:t> Design</a:t>
            </a:r>
          </a:p>
          <a:p>
            <a:pPr lvl="1"/>
            <a:r>
              <a:rPr lang="it-IT" dirty="0" err="1"/>
              <a:t>DAOs</a:t>
            </a:r>
            <a:endParaRPr lang="it-IT" dirty="0"/>
          </a:p>
          <a:p>
            <a:pPr lvl="1"/>
            <a:r>
              <a:rPr lang="it-IT" dirty="0"/>
              <a:t>Service Layer</a:t>
            </a:r>
          </a:p>
          <a:p>
            <a:pPr lvl="1"/>
            <a:r>
              <a:rPr lang="it-IT" dirty="0"/>
              <a:t>Controllers</a:t>
            </a:r>
          </a:p>
          <a:p>
            <a:r>
              <a:rPr lang="it-IT" dirty="0" err="1"/>
              <a:t>Microservice</a:t>
            </a:r>
            <a:r>
              <a:rPr lang="it-IT" dirty="0"/>
              <a:t> Architecture</a:t>
            </a:r>
          </a:p>
          <a:p>
            <a:pPr lvl="1"/>
            <a:r>
              <a:rPr lang="it-IT" dirty="0"/>
              <a:t>Load Balancing</a:t>
            </a:r>
          </a:p>
          <a:p>
            <a:pPr lvl="1"/>
            <a:r>
              <a:rPr lang="it-IT" dirty="0"/>
              <a:t>Service Discovery</a:t>
            </a:r>
          </a:p>
          <a:p>
            <a:pPr lvl="1"/>
            <a:r>
              <a:rPr lang="en-US" dirty="0"/>
              <a:t>Configuration</a:t>
            </a:r>
            <a:r>
              <a:rPr lang="it-IT" dirty="0"/>
              <a:t> Server</a:t>
            </a:r>
          </a:p>
          <a:p>
            <a:pPr lvl="1"/>
            <a:r>
              <a:rPr lang="it-IT" dirty="0"/>
              <a:t>API Gateway </a:t>
            </a:r>
          </a:p>
          <a:p>
            <a:r>
              <a:rPr lang="en-US" dirty="0"/>
              <a:t>Containerization</a:t>
            </a:r>
          </a:p>
          <a:p>
            <a:r>
              <a:rPr lang="it-IT" dirty="0" err="1"/>
              <a:t>Kubernetes</a:t>
            </a:r>
            <a:r>
              <a:rPr lang="it-IT" dirty="0"/>
              <a:t> &amp; Helm</a:t>
            </a:r>
          </a:p>
          <a:p>
            <a:endParaRPr lang="it-IT" dirty="0"/>
          </a:p>
          <a:p>
            <a:endParaRPr lang="it-IT" dirty="0"/>
          </a:p>
          <a:p>
            <a:pPr lvl="1"/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11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6E08-3849-8A49-05C9-92218298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pic>
        <p:nvPicPr>
          <p:cNvPr id="5" name="Picture 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1C6DA2C-3DEC-F0C6-0DCC-A7C6F657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382" y="5478743"/>
            <a:ext cx="7772400" cy="97996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D05251-1CF4-3849-F31C-A844F1CC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1657"/>
            <a:ext cx="7772400" cy="2913718"/>
          </a:xfrm>
          <a:prstGeom prst="rect">
            <a:avLst/>
          </a:prstGeom>
        </p:spPr>
      </p:pic>
      <p:pic>
        <p:nvPicPr>
          <p:cNvPr id="8" name="Picture 4" descr="Updating a Container with Docker Compose">
            <a:extLst>
              <a:ext uri="{FF2B5EF4-FFF2-40B4-BE49-F238E27FC236}">
                <a16:creationId xmlns:a16="http://schemas.microsoft.com/office/drawing/2014/main" id="{E9B23C25-DFD9-D16A-68C7-44B0C6E4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915" y="0"/>
            <a:ext cx="3534085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350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688E-1B00-373E-F762-E04BEC4D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78ED0-D7A8-3DB0-E985-3C6E072F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apply –f 3_configserver.yaml</a:t>
            </a:r>
          </a:p>
        </p:txBody>
      </p:sp>
      <p:pic>
        <p:nvPicPr>
          <p:cNvPr id="4" name="Picture 2" descr="Kubernetes">
            <a:extLst>
              <a:ext uri="{FF2B5EF4-FFF2-40B4-BE49-F238E27FC236}">
                <a16:creationId xmlns:a16="http://schemas.microsoft.com/office/drawing/2014/main" id="{3E02E0E3-614B-8D98-60C9-0707369C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731" y="147637"/>
            <a:ext cx="4964724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4F47B-731B-CB92-C9E4-ED3BDC52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68" y="2468563"/>
            <a:ext cx="8956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60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F765-30E5-A873-A6A9-B4E1CA66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</p:txBody>
      </p:sp>
      <p:pic>
        <p:nvPicPr>
          <p:cNvPr id="25604" name="Picture 4" descr="Helm">
            <a:extLst>
              <a:ext uri="{FF2B5EF4-FFF2-40B4-BE49-F238E27FC236}">
                <a16:creationId xmlns:a16="http://schemas.microsoft.com/office/drawing/2014/main" id="{69C64A4F-F9BC-3AFC-EA6F-35A2C610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446" y="160338"/>
            <a:ext cx="26543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4A839CCE-5615-6B4C-DBD1-EE7FE0905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46" y="52907"/>
            <a:ext cx="6921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76370-CCE8-73E5-9413-DECA2C5A2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855" y="3367607"/>
            <a:ext cx="3835977" cy="349039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43D6E8-D044-B2CB-4A16-BE8955C8D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6569"/>
            <a:ext cx="10515600" cy="3490394"/>
          </a:xfrm>
        </p:spPr>
        <p:txBody>
          <a:bodyPr/>
          <a:lstStyle/>
          <a:p>
            <a:r>
              <a:rPr lang="en-US" dirty="0"/>
              <a:t>Build the dependencies</a:t>
            </a:r>
          </a:p>
          <a:p>
            <a:pPr lvl="1"/>
            <a:r>
              <a:rPr lang="en-US" dirty="0"/>
              <a:t>Helm dependencies build</a:t>
            </a:r>
          </a:p>
          <a:p>
            <a:r>
              <a:rPr lang="en-US" dirty="0"/>
              <a:t>Actual manifest file</a:t>
            </a:r>
          </a:p>
          <a:p>
            <a:pPr lvl="1"/>
            <a:r>
              <a:rPr lang="en-US" dirty="0"/>
              <a:t>Helm template .</a:t>
            </a:r>
          </a:p>
          <a:p>
            <a:r>
              <a:rPr lang="en-US" dirty="0"/>
              <a:t>Install the microservices</a:t>
            </a:r>
          </a:p>
          <a:p>
            <a:pPr lvl="1"/>
            <a:r>
              <a:rPr lang="en-US" dirty="0"/>
              <a:t>Helm install </a:t>
            </a:r>
            <a:r>
              <a:rPr lang="en-US" dirty="0" err="1"/>
              <a:t>gohar</a:t>
            </a:r>
            <a:r>
              <a:rPr lang="en-US" dirty="0"/>
              <a:t> prod-env</a:t>
            </a:r>
          </a:p>
        </p:txBody>
      </p:sp>
    </p:spTree>
    <p:extLst>
      <p:ext uri="{BB962C8B-B14F-4D97-AF65-F5344CB8AC3E}">
        <p14:creationId xmlns:p14="http://schemas.microsoft.com/office/powerpoint/2010/main" val="3709914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ED2D-4680-3D07-E809-B0D52C75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and Load Balancing</a:t>
            </a:r>
            <a:br>
              <a:rPr lang="en-US" dirty="0"/>
            </a:br>
            <a:r>
              <a:rPr lang="en-US" dirty="0"/>
              <a:t>Client Side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897B6-702B-EF0A-09CB-1DA1D734B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98" y="1941764"/>
            <a:ext cx="8624604" cy="4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90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ED2D-4680-3D07-E809-B0D52C75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 and Load Balancing</a:t>
            </a:r>
            <a:br>
              <a:rPr lang="en-US" dirty="0"/>
            </a:br>
            <a:r>
              <a:rPr lang="en-US" dirty="0"/>
              <a:t>Server 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2752E-9326-2D72-398C-46DF69112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815" y="1886527"/>
            <a:ext cx="8461275" cy="48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D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48200" y="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0287000" h="51435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552859"/>
            <a:ext cx="11645774" cy="3766991"/>
            <a:chOff x="0" y="0"/>
            <a:chExt cx="4264017" cy="13218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64017" cy="1321823"/>
            </a:xfrm>
            <a:custGeom>
              <a:avLst/>
              <a:gdLst/>
              <a:ahLst/>
              <a:cxnLst/>
              <a:rect l="l" t="t" r="r" b="b"/>
              <a:pathLst>
                <a:path w="4264017" h="1321823">
                  <a:moveTo>
                    <a:pt x="0" y="0"/>
                  </a:moveTo>
                  <a:lnTo>
                    <a:pt x="4264017" y="0"/>
                  </a:lnTo>
                  <a:lnTo>
                    <a:pt x="4264017" y="1321823"/>
                  </a:lnTo>
                  <a:lnTo>
                    <a:pt x="0" y="1321823"/>
                  </a:lnTo>
                  <a:close/>
                </a:path>
              </a:pathLst>
            </a:custGeom>
            <a:solidFill>
              <a:srgbClr val="FFF172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264017" cy="134087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74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-768213">
            <a:off x="4300837" y="1949594"/>
            <a:ext cx="664281" cy="661277"/>
          </a:xfrm>
          <a:custGeom>
            <a:avLst/>
            <a:gdLst/>
            <a:ahLst/>
            <a:cxnLst/>
            <a:rect l="l" t="t" r="r" b="b"/>
            <a:pathLst>
              <a:path w="996421" h="991915">
                <a:moveTo>
                  <a:pt x="0" y="0"/>
                </a:moveTo>
                <a:lnTo>
                  <a:pt x="996422" y="0"/>
                </a:lnTo>
                <a:lnTo>
                  <a:pt x="996422" y="991915"/>
                </a:lnTo>
                <a:lnTo>
                  <a:pt x="0" y="991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615" r="-983149" b="-144419"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356556"/>
            <a:ext cx="11506200" cy="3815645"/>
            <a:chOff x="0" y="0"/>
            <a:chExt cx="4037482" cy="13388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37482" cy="1338895"/>
            </a:xfrm>
            <a:custGeom>
              <a:avLst/>
              <a:gdLst/>
              <a:ahLst/>
              <a:cxnLst/>
              <a:rect l="l" t="t" r="r" b="b"/>
              <a:pathLst>
                <a:path w="4037482" h="1338895">
                  <a:moveTo>
                    <a:pt x="0" y="0"/>
                  </a:moveTo>
                  <a:lnTo>
                    <a:pt x="4037482" y="0"/>
                  </a:lnTo>
                  <a:lnTo>
                    <a:pt x="4037482" y="1338895"/>
                  </a:lnTo>
                  <a:lnTo>
                    <a:pt x="0" y="1338895"/>
                  </a:lnTo>
                  <a:close/>
                </a:path>
              </a:pathLst>
            </a:custGeom>
            <a:solidFill>
              <a:srgbClr val="1B2B55"/>
            </a:solid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4037482" cy="135794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74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5800" y="571500"/>
            <a:ext cx="4431406" cy="845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692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ton"/>
                <a:ea typeface="+mn-ea"/>
                <a:cs typeface="+mn-cs"/>
              </a:rPr>
              <a:t>CLOUD DAY 2023</a:t>
            </a:r>
          </a:p>
        </p:txBody>
      </p:sp>
      <p:sp>
        <p:nvSpPr>
          <p:cNvPr id="14" name="TextBox 14"/>
          <p:cNvSpPr txBox="1">
            <a:spLocks noGrp="1"/>
          </p:cNvSpPr>
          <p:nvPr>
            <p:ph type="title" idx="4294967295"/>
          </p:nvPr>
        </p:nvSpPr>
        <p:spPr>
          <a:xfrm>
            <a:off x="201623" y="4156309"/>
            <a:ext cx="11102954" cy="56009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3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 Bold"/>
                <a:ea typeface="+mn-ea"/>
                <a:cs typeface="+mn-cs"/>
              </a:rPr>
              <a:t>GRAZIE!</a:t>
            </a:r>
            <a:endParaRPr kumimoji="0" lang="en-US" sz="6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Classic Bold"/>
              <a:ea typeface="+mn-ea"/>
              <a:cs typeface="+mn-cs"/>
              <a:hlinkClick r:id="rId3" tooltip="https://sessionize.com/app/organizer/session/8214/379665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DC7CDE92-2FE0-750E-FCAA-83D4FBAF9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29" y="6241533"/>
            <a:ext cx="1874545" cy="763703"/>
          </a:xfrm>
          <a:prstGeom prst="rect">
            <a:avLst/>
          </a:prstGeom>
        </p:spPr>
      </p:pic>
      <p:pic>
        <p:nvPicPr>
          <p:cNvPr id="26" name="Immagine 25" descr="Logo Cloud Champions">
            <a:extLst>
              <a:ext uri="{FF2B5EF4-FFF2-40B4-BE49-F238E27FC236}">
                <a16:creationId xmlns:a16="http://schemas.microsoft.com/office/drawing/2014/main" id="{FB82CE66-4B7B-CF98-F945-1A61B43F1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6" y="6461863"/>
            <a:ext cx="323045" cy="3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50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4C1DF-40E2-EA44-61AE-6912F36E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9A694-B382-428F-8228-60F890656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Identified Microservices</a:t>
            </a:r>
          </a:p>
          <a:p>
            <a:pPr lvl="1"/>
            <a:r>
              <a:rPr lang="en-US" dirty="0"/>
              <a:t>User Profile Microservices</a:t>
            </a:r>
          </a:p>
          <a:p>
            <a:pPr lvl="2"/>
            <a:r>
              <a:rPr lang="en-US" dirty="0"/>
              <a:t>Microservice : user-profile-</a:t>
            </a:r>
            <a:r>
              <a:rPr lang="en-US" dirty="0" err="1"/>
              <a:t>ms</a:t>
            </a:r>
            <a:endParaRPr lang="en-US" dirty="0"/>
          </a:p>
          <a:p>
            <a:pPr lvl="2"/>
            <a:r>
              <a:rPr lang="en-US" dirty="0"/>
              <a:t>Database Entities: 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users,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user_address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user_payment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Order Management Microservices</a:t>
            </a:r>
          </a:p>
          <a:p>
            <a:pPr lvl="2"/>
            <a:r>
              <a:rPr lang="en-US" dirty="0"/>
              <a:t>Microservice : order-management-</a:t>
            </a:r>
            <a:r>
              <a:rPr lang="en-US" dirty="0" err="1"/>
              <a:t>ms</a:t>
            </a:r>
            <a:endParaRPr lang="en-US" dirty="0"/>
          </a:p>
          <a:p>
            <a:pPr lvl="2"/>
            <a:r>
              <a:rPr lang="en-US" dirty="0"/>
              <a:t>Database Entities : 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orders,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order_items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Product Catalogue Microservices</a:t>
            </a:r>
          </a:p>
          <a:p>
            <a:pPr lvl="2"/>
            <a:r>
              <a:rPr lang="en-US" dirty="0"/>
              <a:t>Microservice : product-catalogue-</a:t>
            </a:r>
            <a:r>
              <a:rPr lang="en-US" dirty="0" err="1"/>
              <a:t>ms</a:t>
            </a:r>
            <a:endParaRPr lang="en-US" dirty="0"/>
          </a:p>
          <a:p>
            <a:pPr lvl="2"/>
            <a:r>
              <a:rPr lang="en-US" dirty="0"/>
              <a:t>Database Entities 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product_category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47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86D2-E84C-43E6-9FA2-D36ED08B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B98D3-8F42-B9AB-5AB7-68A28340A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Repository</a:t>
            </a:r>
          </a:p>
          <a:p>
            <a:r>
              <a:rPr lang="en-US" dirty="0"/>
              <a:t>Entity</a:t>
            </a:r>
          </a:p>
          <a:p>
            <a:r>
              <a:rPr lang="en-US" dirty="0"/>
              <a:t>Mapper</a:t>
            </a:r>
          </a:p>
          <a:p>
            <a:r>
              <a:rPr lang="en-US" dirty="0"/>
              <a:t>DTO</a:t>
            </a:r>
          </a:p>
          <a:p>
            <a:r>
              <a:rPr lang="en-US" dirty="0"/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4181914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0B36-A0DE-8F07-0576-402E35B2A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0288AF-7A7A-9CCF-63BB-2C5EB4D0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97" y="2955636"/>
            <a:ext cx="9388155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02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Service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6570D6-8712-DE2E-28E7-03665849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6" y="2572361"/>
            <a:ext cx="12091749" cy="255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69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F6E1-2E5D-1ECE-B8CD-E110C813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Microservice</a:t>
            </a:r>
            <a:r>
              <a:rPr lang="it-IT" dirty="0"/>
              <a:t> Design - </a:t>
            </a:r>
            <a:r>
              <a:rPr lang="en-US" dirty="0"/>
              <a:t>Repository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043FA6-B4B6-E99F-EB93-E9B3D5D8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3" y="2832100"/>
            <a:ext cx="11921810" cy="175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73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508</Words>
  <Application>Microsoft Macintosh PowerPoint</Application>
  <PresentationFormat>Widescreen</PresentationFormat>
  <Paragraphs>150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Anton</vt:lpstr>
      <vt:lpstr>Arial</vt:lpstr>
      <vt:lpstr>Calibri</vt:lpstr>
      <vt:lpstr>Calibri Light</vt:lpstr>
      <vt:lpstr>Menlo</vt:lpstr>
      <vt:lpstr>Montserrat</vt:lpstr>
      <vt:lpstr>Montserrat Classic Bold</vt:lpstr>
      <vt:lpstr>Montserrat Medium</vt:lpstr>
      <vt:lpstr>source sans pro</vt:lpstr>
      <vt:lpstr>Office Theme</vt:lpstr>
      <vt:lpstr>1_Office Theme</vt:lpstr>
      <vt:lpstr>A Deep-Dive journey in Developing Microservices with Java, Spring Boot/ Cloud, Docker, Kubernetes</vt:lpstr>
      <vt:lpstr>PowerPoint Presentation</vt:lpstr>
      <vt:lpstr>KUDOS</vt:lpstr>
      <vt:lpstr>Our Journey Today </vt:lpstr>
      <vt:lpstr>Business Case</vt:lpstr>
      <vt:lpstr>Microservice Design</vt:lpstr>
      <vt:lpstr>Microservice Design - Controller</vt:lpstr>
      <vt:lpstr>Microservice Design - Service</vt:lpstr>
      <vt:lpstr>Microservice Design - Repository</vt:lpstr>
      <vt:lpstr>Microservice Design - Entity</vt:lpstr>
      <vt:lpstr>Microservice Design - Mapper</vt:lpstr>
      <vt:lpstr>Microservice Design - DTO</vt:lpstr>
      <vt:lpstr>Microservice Design - Exception Handling</vt:lpstr>
      <vt:lpstr>Microservice Design</vt:lpstr>
      <vt:lpstr>Microservice Architecture</vt:lpstr>
      <vt:lpstr>Load Balancer</vt:lpstr>
      <vt:lpstr>Spring Configuration Server</vt:lpstr>
      <vt:lpstr>Configuration Server data update Mechanism</vt:lpstr>
      <vt:lpstr>Service Discovery</vt:lpstr>
      <vt:lpstr>Service Lookup</vt:lpstr>
      <vt:lpstr>API Gateway </vt:lpstr>
      <vt:lpstr>PowerPoint Presentation</vt:lpstr>
      <vt:lpstr>Spring Cloud Gateway custom Filter</vt:lpstr>
      <vt:lpstr>Fault Tolerance</vt:lpstr>
      <vt:lpstr>Resilience Best Patterns</vt:lpstr>
      <vt:lpstr>Observability &amp; Monitoring</vt:lpstr>
      <vt:lpstr>Log Aggregation</vt:lpstr>
      <vt:lpstr>Distributed Tracing Best Practices</vt:lpstr>
      <vt:lpstr>Grafana, Tempo</vt:lpstr>
      <vt:lpstr>Distributed Tracing and Observability </vt:lpstr>
      <vt:lpstr>Microservice resilience with Spring Cloud</vt:lpstr>
      <vt:lpstr>Containerization </vt:lpstr>
      <vt:lpstr>Docker Image</vt:lpstr>
      <vt:lpstr>Traditional Dockerfile</vt:lpstr>
      <vt:lpstr>Buildpacks</vt:lpstr>
      <vt:lpstr>Google Jib</vt:lpstr>
      <vt:lpstr>PowerPoint Presentation</vt:lpstr>
      <vt:lpstr>Containerization Engine</vt:lpstr>
      <vt:lpstr>Container Orchestration</vt:lpstr>
      <vt:lpstr>Docker Compose</vt:lpstr>
      <vt:lpstr>Kubernetes K8S</vt:lpstr>
      <vt:lpstr>Helm</vt:lpstr>
      <vt:lpstr>Service discovery and Load Balancing Client Side</vt:lpstr>
      <vt:lpstr>Service discovery and Load Balancing Server Side</vt:lpstr>
      <vt:lpstr>GRAZIE!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Gohar</dc:creator>
  <cp:lastModifiedBy>Ahmad Gohar</cp:lastModifiedBy>
  <cp:revision>16</cp:revision>
  <dcterms:created xsi:type="dcterms:W3CDTF">2023-11-13T01:03:03Z</dcterms:created>
  <dcterms:modified xsi:type="dcterms:W3CDTF">2023-11-13T16:52:20Z</dcterms:modified>
</cp:coreProperties>
</file>